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5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Layouts/slideLayout17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5" r:id="rId3"/>
    <p:sldId id="287" r:id="rId4"/>
    <p:sldId id="274" r:id="rId5"/>
    <p:sldId id="272" r:id="rId6"/>
    <p:sldId id="258" r:id="rId7"/>
    <p:sldId id="262" r:id="rId8"/>
    <p:sldId id="264" r:id="rId9"/>
    <p:sldId id="267" r:id="rId10"/>
    <p:sldId id="263" r:id="rId11"/>
    <p:sldId id="270" r:id="rId12"/>
    <p:sldId id="283" r:id="rId13"/>
    <p:sldId id="284" r:id="rId14"/>
    <p:sldId id="288" r:id="rId15"/>
    <p:sldId id="277" r:id="rId16"/>
    <p:sldId id="278" r:id="rId17"/>
    <p:sldId id="281" r:id="rId18"/>
    <p:sldId id="282" r:id="rId19"/>
    <p:sldId id="285" r:id="rId20"/>
    <p:sldId id="276" r:id="rId21"/>
    <p:sldId id="28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EB7D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0986" autoAdjust="0"/>
  </p:normalViewPr>
  <p:slideViewPr>
    <p:cSldViewPr snapToGrid="0" snapToObjects="1">
      <p:cViewPr varScale="1">
        <p:scale>
          <a:sx n="83" d="100"/>
          <a:sy n="83" d="100"/>
        </p:scale>
        <p:origin x="-14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25A3-10E5-1446-847A-777EDEE4F704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5604-4F2D-0343-8610-2F98FBDB9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5A7AD-8C5C-CC42-827B-2C651ACB0F50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23876-1D72-5F4B-B74C-72B6706D6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</a:t>
            </a:r>
            <a:r>
              <a:rPr lang="en-US" baseline="0" dirty="0" smtClean="0"/>
              <a:t> this out as a group after partners work to complete the activity sheet: Identifying and Addressing Students’ Reading Comprehension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B3C193-63D1-8C4F-9B68-22E9ECFCD1CE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B3C193-63D1-8C4F-9B68-22E9ECFCD1CE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20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reading factors can educators address</a:t>
            </a:r>
            <a:r>
              <a:rPr lang="en-US" baseline="0" dirty="0" smtClean="0"/>
              <a:t> and how?  5 factors on next slide and differentiation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Learner: background, motivation, engagement, memory, oral</a:t>
            </a:r>
            <a:r>
              <a:rPr lang="en-US" baseline="0" dirty="0" smtClean="0"/>
              <a:t> language, comprehension strategy use, concept of reading, vocabulary, fluency, written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ideas are coming up in Chapter 2 and are the framing ideas for the course</a:t>
            </a:r>
            <a:r>
              <a:rPr lang="en-US" baseline="0" dirty="0" smtClean="0"/>
              <a:t> and best practices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ideas are coming up in Chapter 2 and are the framing ideas for the course</a:t>
            </a:r>
            <a:r>
              <a:rPr lang="en-US" baseline="0" dirty="0" smtClean="0"/>
              <a:t> and best practices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23876-1D72-5F4B-B74C-72B6706D609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15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16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11672-4F41-2D48-B936-3A8C990AA7C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17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D6DFA-CC97-294F-95BC-C13CCA2BF26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18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C79E90-2D80-BA41-A3B2-B2A249E8CC33}" type="datetimeFigureOut">
              <a:rPr lang="en-US" smtClean="0"/>
              <a:pPr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B5105EC-E20C-754D-A274-EC47FEE12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Julie Coiro </a:t>
            </a:r>
          </a:p>
          <a:p>
            <a:r>
              <a:rPr lang="en-US" sz="1800" dirty="0" smtClean="0"/>
              <a:t>Chafee 615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93788" y="1340728"/>
            <a:ext cx="3404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EDC 423: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Teaching Comprehension and Response in Elementary School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45" y="220133"/>
            <a:ext cx="7556313" cy="1116106"/>
          </a:xfrm>
        </p:spPr>
        <p:txBody>
          <a:bodyPr/>
          <a:lstStyle/>
          <a:p>
            <a:r>
              <a:rPr lang="en-US" dirty="0" smtClean="0"/>
              <a:t>A broader interpretation of core components of comprehension is needed to address the problem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96542" y="2116642"/>
            <a:ext cx="6510551" cy="668204"/>
          </a:xfrm>
          <a:prstGeom prst="rect">
            <a:avLst/>
          </a:prstGeom>
          <a:solidFill>
            <a:srgbClr val="330F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5477" y="2204471"/>
            <a:ext cx="3158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COMPREHENSION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0116" y="2760111"/>
            <a:ext cx="456059" cy="4004193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P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H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M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endParaRPr lang="en-US" b="1" dirty="0" smtClean="0">
              <a:solidFill>
                <a:srgbClr val="FFFFFF"/>
              </a:solidFill>
            </a:endParaRP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W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R</a:t>
            </a:r>
          </a:p>
          <a:p>
            <a:pPr algn="ctr"/>
            <a:r>
              <a:rPr lang="en-US" b="1" dirty="0">
                <a:solidFill>
                  <a:srgbClr val="FFFFFF"/>
                </a:solidFill>
              </a:rPr>
              <a:t>E</a:t>
            </a:r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5329" y="2793981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P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H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653506" y="2793987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V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B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U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R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983316" y="2793987"/>
            <a:ext cx="456059" cy="3970318"/>
          </a:xfrm>
          <a:prstGeom prst="rect">
            <a:avLst/>
          </a:prstGeom>
          <a:solidFill>
            <a:srgbClr val="330F4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F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U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b="1" dirty="0" smtClean="0">
                <a:solidFill>
                  <a:srgbClr val="FFFFFF"/>
                </a:solidFill>
              </a:rPr>
              <a:t>Y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114086" y="2793986"/>
            <a:ext cx="456059" cy="403187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W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R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N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G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251035" y="2793987"/>
            <a:ext cx="456059" cy="403187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sz="2000" b="1" dirty="0" smtClean="0">
              <a:solidFill>
                <a:srgbClr val="FFFFFF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M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V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T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I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O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N</a:t>
            </a:r>
            <a:endParaRPr lang="en-US" dirty="0" smtClean="0"/>
          </a:p>
          <a:p>
            <a:pPr algn="ctr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710" y="136417"/>
            <a:ext cx="7556313" cy="1116106"/>
          </a:xfrm>
        </p:spPr>
        <p:txBody>
          <a:bodyPr/>
          <a:lstStyle/>
          <a:p>
            <a:r>
              <a:rPr lang="en-US" dirty="0" smtClean="0"/>
              <a:t>Big Ideas about Best Practices… (in Chapter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678" y="1496661"/>
            <a:ext cx="7556313" cy="475015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 CPS and Before/During/After framework</a:t>
            </a:r>
          </a:p>
          <a:p>
            <a:pPr lvl="1"/>
            <a:r>
              <a:rPr lang="en-US" sz="2600" b="1" dirty="0" smtClean="0"/>
              <a:t>BEFORE</a:t>
            </a:r>
            <a:r>
              <a:rPr lang="en-US" sz="2600" dirty="0" smtClean="0"/>
              <a:t>: Set a purpose, activate background knowledge </a:t>
            </a:r>
          </a:p>
          <a:p>
            <a:pPr lvl="1"/>
            <a:r>
              <a:rPr lang="en-US" sz="2600" b="1" dirty="0" smtClean="0"/>
              <a:t>DURING</a:t>
            </a:r>
            <a:r>
              <a:rPr lang="en-US" sz="2600" dirty="0" smtClean="0"/>
              <a:t>: Big ideas, infer, connect, visualize, question/wonder, analyze, synthesize</a:t>
            </a:r>
          </a:p>
          <a:p>
            <a:pPr lvl="1"/>
            <a:r>
              <a:rPr lang="en-US" sz="2600" b="1" dirty="0" smtClean="0"/>
              <a:t>AFTER</a:t>
            </a:r>
            <a:r>
              <a:rPr lang="en-US" sz="2600" dirty="0" smtClean="0"/>
              <a:t>: Organize, shape, reflect, revise, publish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Think-aloud </a:t>
            </a:r>
            <a:r>
              <a:rPr lang="en-US" sz="2800" dirty="0" smtClean="0"/>
              <a:t>and modeling thinking strategies (define, show, give examples, </a:t>
            </a:r>
            <a:br>
              <a:rPr lang="en-US" sz="2800" dirty="0" smtClean="0"/>
            </a:br>
            <a:r>
              <a:rPr lang="en-US" sz="2800" dirty="0" smtClean="0"/>
              <a:t>when/why use) 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Gradual Release of Responsibility </a:t>
            </a:r>
          </a:p>
          <a:p>
            <a:pPr lvl="1"/>
            <a:r>
              <a:rPr lang="en-US" sz="2600" dirty="0" smtClean="0"/>
              <a:t>(I do &gt; We do &gt; You do) </a:t>
            </a:r>
          </a:p>
        </p:txBody>
      </p:sp>
      <p:graphicFrame>
        <p:nvGraphicFramePr>
          <p:cNvPr id="4" name="Group 30"/>
          <p:cNvGraphicFramePr>
            <a:graphicFrameLocks noGrp="1"/>
          </p:cNvGraphicFramePr>
          <p:nvPr/>
        </p:nvGraphicFramePr>
        <p:xfrm>
          <a:off x="7303724" y="2902697"/>
          <a:ext cx="1676400" cy="3662427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Teacher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Students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watch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help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watch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sp>
        <p:nvSpPr>
          <p:cNvPr id="5" name="Line 34"/>
          <p:cNvSpPr>
            <a:spLocks noChangeShapeType="1"/>
          </p:cNvSpPr>
          <p:nvPr/>
        </p:nvSpPr>
        <p:spPr bwMode="auto">
          <a:xfrm>
            <a:off x="8135714" y="2530084"/>
            <a:ext cx="0" cy="4176736"/>
          </a:xfrm>
          <a:prstGeom prst="line">
            <a:avLst/>
          </a:prstGeom>
          <a:noFill/>
          <a:ln w="38100">
            <a:solidFill>
              <a:srgbClr val="FF221C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Noticing Good Teaching: </a:t>
            </a:r>
            <a:r>
              <a:rPr lang="en-US" dirty="0" smtClean="0"/>
              <a:t>Comprehension Problem Solving</a:t>
            </a:r>
            <a:br>
              <a:rPr lang="en-US" dirty="0" smtClean="0"/>
            </a:br>
            <a:r>
              <a:rPr lang="en-US" dirty="0" smtClean="0"/>
              <a:t>Emma (</a:t>
            </a:r>
            <a:r>
              <a:rPr lang="en-US" dirty="0" err="1" smtClean="0"/>
              <a:t>p</a:t>
            </a:r>
            <a:r>
              <a:rPr lang="en-US" dirty="0" smtClean="0"/>
              <a:t>. 29-32)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713037"/>
            <a:ext cx="8044494" cy="4144963"/>
          </a:xfrm>
        </p:spPr>
        <p:txBody>
          <a:bodyPr>
            <a:normAutofit/>
          </a:bodyPr>
          <a:lstStyle/>
          <a:p>
            <a:r>
              <a:rPr lang="en-US" sz="2800" i="1" u="sng" dirty="0" smtClean="0"/>
              <a:t>The Fables</a:t>
            </a:r>
            <a:r>
              <a:rPr lang="en-US" sz="2800" dirty="0" smtClean="0"/>
              <a:t>, by Arnold </a:t>
            </a:r>
            <a:r>
              <a:rPr lang="en-US" sz="2800" dirty="0" err="1" smtClean="0"/>
              <a:t>Lobel</a:t>
            </a:r>
            <a:r>
              <a:rPr lang="en-US" sz="2800" dirty="0" smtClean="0"/>
              <a:t> (Caldecott Award Winner) Why fables?   </a:t>
            </a:r>
          </a:p>
          <a:p>
            <a:r>
              <a:rPr lang="en-US" sz="2800" dirty="0" smtClean="0"/>
              <a:t>What </a:t>
            </a:r>
            <a:r>
              <a:rPr lang="en-US" sz="2800" u="sng" dirty="0" smtClean="0"/>
              <a:t>general instructional practices </a:t>
            </a:r>
            <a:r>
              <a:rPr lang="en-US" sz="2800" dirty="0" smtClean="0"/>
              <a:t>does Emma use?  Do they work?  Why or why not? </a:t>
            </a:r>
          </a:p>
          <a:p>
            <a:r>
              <a:rPr lang="en-US" sz="2800" dirty="0" smtClean="0"/>
              <a:t>What techniques does Emma use to focus students’ attention on </a:t>
            </a:r>
            <a:r>
              <a:rPr lang="en-US" sz="2800" u="sng" dirty="0" smtClean="0"/>
              <a:t>reading comprehension strategies</a:t>
            </a:r>
            <a:r>
              <a:rPr lang="en-US" sz="2800" dirty="0" smtClean="0"/>
              <a:t>?  Do they work?  Why or why not?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Book Activity 1</a:t>
            </a:r>
            <a:br>
              <a:rPr lang="en-US" dirty="0" smtClean="0"/>
            </a:br>
            <a:r>
              <a:rPr lang="en-US" dirty="0" smtClean="0"/>
              <a:t>Inferring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089901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Part 1: Record your thinking and clues for two locations where inferring helps deepen understanding </a:t>
            </a:r>
          </a:p>
          <a:p>
            <a:r>
              <a:rPr lang="en-US" sz="2800" dirty="0" smtClean="0"/>
              <a:t>Part 2: Select one location and use prompts to draft a think-aloud</a:t>
            </a:r>
          </a:p>
          <a:p>
            <a:r>
              <a:rPr lang="en-US" sz="2800" dirty="0" smtClean="0"/>
              <a:t>Rubric and information sheet on </a:t>
            </a:r>
            <a:r>
              <a:rPr lang="en-US" sz="2800" dirty="0" err="1" smtClean="0"/>
              <a:t>inferencing</a:t>
            </a:r>
            <a:endParaRPr lang="en-US" sz="2800" dirty="0" smtClean="0"/>
          </a:p>
          <a:p>
            <a:r>
              <a:rPr lang="en-US" sz="2800" dirty="0" smtClean="0"/>
              <a:t>Also Read Chapter 3: Pages 52-64 (Supportive Teaching Practices)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710" y="136417"/>
            <a:ext cx="7556313" cy="1116106"/>
          </a:xfrm>
        </p:spPr>
        <p:txBody>
          <a:bodyPr/>
          <a:lstStyle/>
          <a:p>
            <a:r>
              <a:rPr lang="en-US" dirty="0" smtClean="0"/>
              <a:t>Big Ideas about Best Practices… (in Chapter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678" y="1496661"/>
            <a:ext cx="7556313" cy="475015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 CPS and Before/During/After framework</a:t>
            </a:r>
          </a:p>
          <a:p>
            <a:pPr lvl="1"/>
            <a:r>
              <a:rPr lang="en-US" sz="2600" b="1" dirty="0" smtClean="0"/>
              <a:t>BEFORE</a:t>
            </a:r>
            <a:r>
              <a:rPr lang="en-US" sz="2600" dirty="0" smtClean="0"/>
              <a:t>: Set a purpose, activate background knowledge </a:t>
            </a:r>
          </a:p>
          <a:p>
            <a:pPr lvl="1"/>
            <a:r>
              <a:rPr lang="en-US" sz="2600" b="1" dirty="0" smtClean="0"/>
              <a:t>DURING</a:t>
            </a:r>
            <a:r>
              <a:rPr lang="en-US" sz="2600" dirty="0" smtClean="0"/>
              <a:t>: Big ideas, infer, connect, visualize, question/wonder, analyze, synthesize</a:t>
            </a:r>
          </a:p>
          <a:p>
            <a:pPr lvl="1"/>
            <a:r>
              <a:rPr lang="en-US" sz="2600" b="1" dirty="0" smtClean="0"/>
              <a:t>AFTER</a:t>
            </a:r>
            <a:r>
              <a:rPr lang="en-US" sz="2600" dirty="0" smtClean="0"/>
              <a:t>: Organize, shape, reflect, revise, publish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Think-aloud </a:t>
            </a:r>
            <a:r>
              <a:rPr lang="en-US" sz="2800" dirty="0" smtClean="0"/>
              <a:t>and modeling thinking strategies (define, show, give examples, </a:t>
            </a:r>
            <a:br>
              <a:rPr lang="en-US" sz="2800" dirty="0" smtClean="0"/>
            </a:br>
            <a:r>
              <a:rPr lang="en-US" sz="2800" dirty="0" smtClean="0"/>
              <a:t>when/why use) 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/>
              <a:t>Gradual Release of Responsibility </a:t>
            </a:r>
          </a:p>
          <a:p>
            <a:pPr lvl="1"/>
            <a:r>
              <a:rPr lang="en-US" sz="2600" dirty="0" smtClean="0"/>
              <a:t>(I do &gt; We do &gt; You do) </a:t>
            </a:r>
          </a:p>
        </p:txBody>
      </p:sp>
      <p:graphicFrame>
        <p:nvGraphicFramePr>
          <p:cNvPr id="4" name="Group 30"/>
          <p:cNvGraphicFramePr>
            <a:graphicFrameLocks noGrp="1"/>
          </p:cNvGraphicFramePr>
          <p:nvPr/>
        </p:nvGraphicFramePr>
        <p:xfrm>
          <a:off x="7303724" y="2902697"/>
          <a:ext cx="1676400" cy="3662427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Teacher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The Students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watch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  <a:r>
                        <a:rPr kumimoji="1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help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help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I watch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You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do</a:t>
                      </a:r>
                      <a:endParaRPr kumimoji="1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sp>
        <p:nvSpPr>
          <p:cNvPr id="5" name="Line 34"/>
          <p:cNvSpPr>
            <a:spLocks noChangeShapeType="1"/>
          </p:cNvSpPr>
          <p:nvPr/>
        </p:nvSpPr>
        <p:spPr bwMode="auto">
          <a:xfrm>
            <a:off x="8135714" y="2530084"/>
            <a:ext cx="0" cy="4176736"/>
          </a:xfrm>
          <a:prstGeom prst="line">
            <a:avLst/>
          </a:prstGeom>
          <a:noFill/>
          <a:ln w="38100">
            <a:solidFill>
              <a:srgbClr val="FF221C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BEFORE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Set a purpose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Create motivation &gt; Focus on the goal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problem?  Why am I using this text?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Predict and Connect: Overview to activate prior knowledge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What’s the title?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Do a picture walk.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already know about this?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do I predict will happen/I will learn?</a:t>
            </a:r>
            <a:r>
              <a:rPr lang="en-US" sz="2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questions do I have? 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714" y="196537"/>
            <a:ext cx="7556313" cy="1116106"/>
          </a:xfrm>
        </p:spPr>
        <p:txBody>
          <a:bodyPr/>
          <a:lstStyle/>
          <a:p>
            <a:pPr eaLnBrk="1" hangingPunct="1"/>
            <a:r>
              <a:rPr lang="en-US" i="1" dirty="0" smtClean="0"/>
              <a:t>DURING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(or listening or viewing) 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913" y="1706026"/>
            <a:ext cx="8407382" cy="502909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dirty="0"/>
              <a:t>MONITOR</a:t>
            </a:r>
            <a:r>
              <a:rPr lang="en-US" sz="2400" dirty="0"/>
              <a:t>:  Be aware of mistakes and apply strategies to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repair</a:t>
            </a:r>
            <a:r>
              <a:rPr lang="en-US" sz="2400" dirty="0"/>
              <a:t>/revise </a:t>
            </a:r>
            <a:r>
              <a:rPr lang="en-US" sz="2400" dirty="0" smtClean="0"/>
              <a:t>understandings </a:t>
            </a:r>
            <a:r>
              <a:rPr lang="en-US" sz="2400" b="1" dirty="0" smtClean="0"/>
              <a:t>(CLARIFY)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Make Connections</a:t>
            </a:r>
            <a:r>
              <a:rPr lang="en-US" sz="2400" dirty="0" smtClean="0"/>
              <a:t>: Text-to-self, text-to-text, and text-to-world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Determine important ideas: </a:t>
            </a:r>
            <a:r>
              <a:rPr lang="en-US" sz="2400" dirty="0" smtClean="0">
                <a:solidFill>
                  <a:srgbClr val="FF0000"/>
                </a:solidFill>
              </a:rPr>
              <a:t>Use text clues as evidence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Ask Questions: </a:t>
            </a:r>
            <a:r>
              <a:rPr lang="en-US" sz="2400" dirty="0"/>
              <a:t>Readers asks ?’</a:t>
            </a:r>
            <a:r>
              <a:rPr lang="en-US" sz="2400" dirty="0" err="1"/>
              <a:t>s</a:t>
            </a:r>
            <a:r>
              <a:rPr lang="en-US" sz="2400" dirty="0"/>
              <a:t> and reads to clarify before, during, and after reading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Analyze/Critique</a:t>
            </a:r>
            <a:r>
              <a:rPr lang="en-US" sz="2400" dirty="0" smtClean="0"/>
              <a:t>: Use text features and structures to reflect on what stands out (overall gist) and how it stands out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Visualize (Image): </a:t>
            </a:r>
            <a:r>
              <a:rPr lang="en-US" sz="2400" dirty="0" smtClean="0"/>
              <a:t>Use imagination and senses to picture, smell, taste, or feel something in the text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Infer</a:t>
            </a:r>
            <a:r>
              <a:rPr lang="en-US" sz="2400" dirty="0" smtClean="0">
                <a:solidFill>
                  <a:srgbClr val="FF0000"/>
                </a:solidFill>
              </a:rPr>
              <a:t>: Use clues from text &amp; background knowledge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Summarize: </a:t>
            </a:r>
            <a:r>
              <a:rPr lang="en-US" sz="2400" dirty="0"/>
              <a:t>Identify the main idea and supporting details from the </a:t>
            </a:r>
            <a:r>
              <a:rPr lang="en-US" sz="2400" dirty="0" smtClean="0"/>
              <a:t>text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Synthesize</a:t>
            </a:r>
            <a:r>
              <a:rPr lang="en-US" sz="2400" dirty="0" smtClean="0"/>
              <a:t>: Tell the big ideas and add original reflection/interpretation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4361015" y="3851017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2057101" y="35052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943600" y="5567362"/>
            <a:ext cx="390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A</a:t>
            </a:r>
            <a:endParaRPr lang="en-US" sz="280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Key</a:t>
            </a:r>
            <a:r>
              <a:rPr lang="en-US" dirty="0" smtClean="0"/>
              <a:t> Reading </a:t>
            </a:r>
            <a:r>
              <a:rPr lang="en-US" dirty="0"/>
              <a:t>Strategies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M+MDAAVISS</a:t>
            </a:r>
            <a:endParaRPr lang="en-US" dirty="0"/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352800" y="3429000"/>
            <a:ext cx="2667000" cy="1371600"/>
          </a:xfrm>
          <a:prstGeom prst="roundRect">
            <a:avLst>
              <a:gd name="adj" fmla="val 16667"/>
            </a:avLst>
          </a:prstGeom>
          <a:solidFill>
            <a:schemeClr val="accent2">
              <a:lumMod val="10000"/>
              <a:lumOff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MONITOR </a:t>
            </a:r>
          </a:p>
          <a:p>
            <a:pPr algn="ctr"/>
            <a:r>
              <a:rPr lang="en-US" dirty="0"/>
              <a:t>AND </a:t>
            </a:r>
          </a:p>
          <a:p>
            <a:pPr algn="ctr"/>
            <a:r>
              <a:rPr lang="en-US" dirty="0"/>
              <a:t>CLARIFY </a:t>
            </a:r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V="1">
            <a:off x="5943600" y="3200400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 flipV="1">
            <a:off x="6019799" y="4343400"/>
            <a:ext cx="67503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 flipV="1">
            <a:off x="3962400" y="4800599"/>
            <a:ext cx="3810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 flipV="1">
            <a:off x="2708274" y="4343400"/>
            <a:ext cx="644526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 flipH="1" flipV="1">
            <a:off x="4572000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15"/>
          <p:cNvSpPr>
            <a:spLocks noChangeShapeType="1"/>
          </p:cNvSpPr>
          <p:nvPr/>
        </p:nvSpPr>
        <p:spPr bwMode="auto">
          <a:xfrm flipH="1" flipV="1">
            <a:off x="2889848" y="2743200"/>
            <a:ext cx="724888" cy="704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4266819" y="1991380"/>
            <a:ext cx="498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M</a:t>
            </a:r>
          </a:p>
        </p:txBody>
      </p:sp>
      <p:sp>
        <p:nvSpPr>
          <p:cNvPr id="24588" name="TextBox 19"/>
          <p:cNvSpPr txBox="1">
            <a:spLocks noChangeArrowheads="1"/>
          </p:cNvSpPr>
          <p:nvPr/>
        </p:nvSpPr>
        <p:spPr bwMode="auto">
          <a:xfrm>
            <a:off x="6248400" y="2743200"/>
            <a:ext cx="4464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/>
              <a:t>D</a:t>
            </a: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6896443" y="4133850"/>
            <a:ext cx="4032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A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6468066" y="4112627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A</a:t>
            </a:r>
            <a:r>
              <a:rPr lang="en-US" dirty="0"/>
              <a:t>SK QUESTIONS</a:t>
            </a:r>
          </a:p>
        </p:txBody>
      </p:sp>
      <p:sp>
        <p:nvSpPr>
          <p:cNvPr id="24591" name="TextBox 21"/>
          <p:cNvSpPr txBox="1">
            <a:spLocks noChangeArrowheads="1"/>
          </p:cNvSpPr>
          <p:nvPr/>
        </p:nvSpPr>
        <p:spPr bwMode="auto">
          <a:xfrm>
            <a:off x="3505200" y="5560427"/>
            <a:ext cx="4411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V</a:t>
            </a:r>
          </a:p>
        </p:txBody>
      </p:sp>
      <p:sp>
        <p:nvSpPr>
          <p:cNvPr id="24592" name="TextBox 22"/>
          <p:cNvSpPr txBox="1">
            <a:spLocks noChangeArrowheads="1"/>
          </p:cNvSpPr>
          <p:nvPr/>
        </p:nvSpPr>
        <p:spPr bwMode="auto">
          <a:xfrm>
            <a:off x="2244725" y="4727450"/>
            <a:ext cx="2970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I</a:t>
            </a:r>
          </a:p>
        </p:txBody>
      </p:sp>
      <p:sp>
        <p:nvSpPr>
          <p:cNvPr id="24593" name="TextBox 23"/>
          <p:cNvSpPr txBox="1">
            <a:spLocks noChangeArrowheads="1"/>
          </p:cNvSpPr>
          <p:nvPr/>
        </p:nvSpPr>
        <p:spPr bwMode="auto">
          <a:xfrm>
            <a:off x="2506864" y="2133600"/>
            <a:ext cx="375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S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484374" y="4727450"/>
            <a:ext cx="2223900" cy="83991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I</a:t>
            </a:r>
            <a:r>
              <a:rPr lang="en-US" dirty="0" smtClean="0"/>
              <a:t>NFER/</a:t>
            </a:r>
          </a:p>
          <a:p>
            <a:pPr algn="ctr"/>
            <a:r>
              <a:rPr lang="en-US" dirty="0"/>
              <a:t>PREDICT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657600" y="1676400"/>
            <a:ext cx="2286000" cy="8382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M</a:t>
            </a:r>
            <a:r>
              <a:rPr lang="en-US" dirty="0"/>
              <a:t>AKE </a:t>
            </a:r>
          </a:p>
          <a:p>
            <a:pPr algn="ctr"/>
            <a:r>
              <a:rPr lang="en-US" dirty="0"/>
              <a:t>CONNECTIONS</a:t>
            </a:r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2708274" y="5567362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V</a:t>
            </a:r>
            <a:r>
              <a:rPr lang="en-US" dirty="0"/>
              <a:t>ISUALIZE</a:t>
            </a: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>
            <a:off x="1216025" y="205740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S</a:t>
            </a:r>
            <a:r>
              <a:rPr lang="en-US" dirty="0" smtClean="0"/>
              <a:t>YNTHESIZE</a:t>
            </a:r>
            <a:endParaRPr lang="en-US" dirty="0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6271413" y="2225480"/>
            <a:ext cx="2438400" cy="1066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D</a:t>
            </a:r>
            <a:r>
              <a:rPr lang="en-US" dirty="0"/>
              <a:t>ETERMINE </a:t>
            </a:r>
          </a:p>
          <a:p>
            <a:pPr algn="ctr"/>
            <a:r>
              <a:rPr lang="en-US" dirty="0"/>
              <a:t>IMPORTANT</a:t>
            </a:r>
          </a:p>
          <a:p>
            <a:pPr algn="ctr"/>
            <a:r>
              <a:rPr lang="en-US" dirty="0"/>
              <a:t>IDEAS</a:t>
            </a: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>
            <a:off x="5181600" y="5567362"/>
            <a:ext cx="2667000" cy="685800"/>
          </a:xfrm>
          <a:prstGeom prst="roundRect">
            <a:avLst>
              <a:gd name="adj" fmla="val 44532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/>
              <a:t>A</a:t>
            </a:r>
            <a:r>
              <a:rPr lang="en-US" dirty="0" smtClean="0"/>
              <a:t>NALYZE/CRITIQUE</a:t>
            </a:r>
            <a:endParaRPr lang="en-US" dirty="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H="1" flipV="1">
            <a:off x="5181600" y="4800599"/>
            <a:ext cx="838200" cy="766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484374" y="3448050"/>
            <a:ext cx="2057400" cy="6858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/>
              <a:t>S</a:t>
            </a:r>
            <a:r>
              <a:rPr lang="en-US" dirty="0"/>
              <a:t>UMMARIZE</a:t>
            </a:r>
          </a:p>
        </p:txBody>
      </p:sp>
      <p:sp>
        <p:nvSpPr>
          <p:cNvPr id="28" name="Line 15"/>
          <p:cNvSpPr>
            <a:spLocks noChangeShapeType="1"/>
          </p:cNvSpPr>
          <p:nvPr/>
        </p:nvSpPr>
        <p:spPr bwMode="auto">
          <a:xfrm flipH="1" flipV="1">
            <a:off x="2541774" y="3733800"/>
            <a:ext cx="81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2" grpId="0" animBg="1"/>
      <p:bldP spid="50180" grpId="0" animBg="1"/>
      <p:bldP spid="50181" grpId="0" animBg="1"/>
      <p:bldP spid="50183" grpId="0" animBg="1"/>
      <p:bldP spid="50184" grpId="0" animBg="1"/>
      <p:bldP spid="50190" grpId="0" animBg="1"/>
      <p:bldP spid="23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AFTER Reading </a:t>
            </a:r>
            <a:r>
              <a:rPr lang="en-US" i="1" dirty="0"/>
              <a:t>Strategies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8474" y="1806186"/>
            <a:ext cx="8068852" cy="505181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Organize and Shape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best show my understanding of the most important big ideas?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Reflect and Revise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works and what doesn’t work</a:t>
            </a:r>
          </a:p>
          <a:p>
            <a:pPr>
              <a:lnSpc>
                <a:spcPct val="90000"/>
              </a:lnSpc>
            </a:pPr>
            <a:r>
              <a:rPr lang="en-US" sz="2600" b="1" dirty="0" smtClean="0"/>
              <a:t>Publish: Make comprehension public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can I share? With whom? When? Where?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(How can we, as teachers, make this experience authentic – to address a real purpose) 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61671"/>
            <a:ext cx="8077200" cy="827240"/>
          </a:xfrm>
        </p:spPr>
        <p:txBody>
          <a:bodyPr/>
          <a:lstStyle/>
          <a:p>
            <a:pPr eaLnBrk="1" hangingPunct="1"/>
            <a:r>
              <a:rPr lang="en-US" sz="3600" b="1" i="1" dirty="0" smtClean="0"/>
              <a:t>Seeing the Strategies in Action: </a:t>
            </a:r>
            <a:br>
              <a:rPr lang="en-US" sz="3600" b="1" i="1" dirty="0" smtClean="0"/>
            </a:br>
            <a:r>
              <a:rPr lang="en-US" sz="3600" i="1" dirty="0" smtClean="0"/>
              <a:t>The </a:t>
            </a:r>
            <a:r>
              <a:rPr lang="en-US" sz="3600" i="1" dirty="0"/>
              <a:t>Princess and The Bowling Ball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Before:  </a:t>
            </a:r>
            <a:r>
              <a:rPr lang="en-US" sz="2800" dirty="0" smtClean="0"/>
              <a:t>Set a purpose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Read the story silently and actively stop to apply comprehension strategies that help you take and make meaning from the text.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During: </a:t>
            </a:r>
            <a:r>
              <a:rPr lang="en-US" sz="2800" dirty="0" smtClean="0"/>
              <a:t>Underline/jot notes in the margins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After: </a:t>
            </a:r>
            <a:r>
              <a:rPr lang="en-US" sz="2800" dirty="0" smtClean="0"/>
              <a:t>Share/Compare with a partner</a:t>
            </a:r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2491"/>
            <a:ext cx="7556313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 understand how the </a:t>
            </a:r>
            <a:r>
              <a:rPr lang="en-US" sz="2400" u="sng" dirty="0" smtClean="0"/>
              <a:t>five components of reading </a:t>
            </a:r>
            <a:r>
              <a:rPr lang="en-US" sz="2400" dirty="0" smtClean="0"/>
              <a:t>fit together to stress “Comprehension First” (at all grade levels) </a:t>
            </a:r>
          </a:p>
          <a:p>
            <a:r>
              <a:rPr lang="en-US" sz="2400" dirty="0" smtClean="0"/>
              <a:t>To identify a series of </a:t>
            </a:r>
            <a:r>
              <a:rPr lang="en-US" sz="2400" u="sng" dirty="0" smtClean="0"/>
              <a:t>instructional routines </a:t>
            </a:r>
            <a:r>
              <a:rPr lang="en-US" sz="2400" dirty="0" smtClean="0"/>
              <a:t>for teaching reading comprehension as inquiry and problem-solving </a:t>
            </a:r>
          </a:p>
          <a:p>
            <a:r>
              <a:rPr lang="en-US" sz="2400" dirty="0" smtClean="0"/>
              <a:t>To explore aspects of </a:t>
            </a:r>
            <a:r>
              <a:rPr lang="en-US" sz="2400" u="sng" dirty="0" smtClean="0"/>
              <a:t>key reading comprehension/thinking strategies </a:t>
            </a:r>
            <a:r>
              <a:rPr lang="en-US" sz="2400" dirty="0" smtClean="0"/>
              <a:t>and apply them to a text </a:t>
            </a:r>
          </a:p>
          <a:p>
            <a:r>
              <a:rPr lang="en-US" sz="2400" dirty="0" smtClean="0"/>
              <a:t>To practice </a:t>
            </a:r>
            <a:r>
              <a:rPr lang="en-US" sz="2400" u="sng" dirty="0" smtClean="0"/>
              <a:t>inferring </a:t>
            </a:r>
            <a:r>
              <a:rPr lang="en-US" sz="2400" dirty="0" smtClean="0"/>
              <a:t>(and how to teach students how to make inferences) &gt; class &amp; homework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4920" y="775291"/>
            <a:ext cx="8077200" cy="1143000"/>
          </a:xfrm>
        </p:spPr>
        <p:txBody>
          <a:bodyPr/>
          <a:lstStyle/>
          <a:p>
            <a:pPr eaLnBrk="1" hangingPunct="1"/>
            <a:r>
              <a:rPr lang="en-US" sz="3600" b="1" i="1" dirty="0"/>
              <a:t>The Princess and The Bowling Ball</a:t>
            </a:r>
            <a:br>
              <a:rPr lang="en-US" sz="3600" b="1" i="1" dirty="0"/>
            </a:br>
            <a:r>
              <a:rPr lang="en-US" sz="2400" i="1" dirty="0"/>
              <a:t>(Tell what you are thinking as you listen/read along)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/>
              <a:t>Predicting</a:t>
            </a:r>
            <a:r>
              <a:rPr lang="en-US" sz="2800" dirty="0"/>
              <a:t>…from the title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Making Connections</a:t>
            </a:r>
            <a:r>
              <a:rPr lang="en-US" sz="2800" dirty="0"/>
              <a:t>…after I read</a:t>
            </a:r>
            <a:r>
              <a:rPr lang="en-US" sz="2800" dirty="0" smtClean="0"/>
              <a:t> a few sentences – to link to something familiar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Questioning</a:t>
            </a:r>
            <a:r>
              <a:rPr lang="en-US" sz="2800" dirty="0"/>
              <a:t>…What does a pea have to do with a bowling ball?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Visualizing</a:t>
            </a:r>
            <a:r>
              <a:rPr lang="en-US" sz="2800" dirty="0"/>
              <a:t>…”I felt like I was sleeping on a lump </a:t>
            </a:r>
            <a:r>
              <a:rPr lang="en-US" sz="2800" i="1" dirty="0"/>
              <a:t>as big as</a:t>
            </a:r>
            <a:r>
              <a:rPr lang="en-US" sz="2800" dirty="0"/>
              <a:t> a bowling ball”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/>
              <a:t>Summarizing</a:t>
            </a:r>
            <a:r>
              <a:rPr lang="en-US" sz="2800" dirty="0"/>
              <a:t>…address and resolve my confusion - Somebody/Wanted/But/So</a:t>
            </a:r>
          </a:p>
          <a:p>
            <a:pPr eaLnBrk="1" hangingPunct="1"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Book Activity 1</a:t>
            </a:r>
            <a:br>
              <a:rPr lang="en-US" dirty="0" smtClean="0"/>
            </a:br>
            <a:r>
              <a:rPr lang="en-US" dirty="0" smtClean="0"/>
              <a:t>Inferring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089901" cy="4144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Part 1: Record your thinking and clues for two locations where inferring helps deepen understanding </a:t>
            </a:r>
          </a:p>
          <a:p>
            <a:r>
              <a:rPr lang="en-US" sz="2800" dirty="0" smtClean="0"/>
              <a:t>Part 2: Select one location and use prompts to draft a think-aloud</a:t>
            </a:r>
          </a:p>
          <a:p>
            <a:r>
              <a:rPr lang="en-US" sz="2800" dirty="0" smtClean="0"/>
              <a:t>Rubric and information sheet on </a:t>
            </a:r>
            <a:r>
              <a:rPr lang="en-US" sz="2800" dirty="0" err="1" smtClean="0"/>
              <a:t>inferencing</a:t>
            </a:r>
            <a:endParaRPr lang="en-US" sz="2800" dirty="0" smtClean="0"/>
          </a:p>
          <a:p>
            <a:r>
              <a:rPr lang="en-US" sz="2800" dirty="0" smtClean="0"/>
              <a:t>Also Read Chapter 3: Pages 52-64 (Supportive Teaching Practices) 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9-13 at 7.16.0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5744"/>
            <a:ext cx="9144000" cy="414320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</p:spPr>
        <p:txBody>
          <a:bodyPr/>
          <a:lstStyle/>
          <a:p>
            <a:r>
              <a:rPr lang="en-US" dirty="0" smtClean="0"/>
              <a:t>Our Class </a:t>
            </a:r>
            <a:r>
              <a:rPr lang="en-US" dirty="0" err="1" smtClean="0"/>
              <a:t>Wordle</a:t>
            </a:r>
            <a:r>
              <a:rPr lang="en-US" dirty="0" smtClean="0"/>
              <a:t> on Defining </a:t>
            </a:r>
            <a:br>
              <a:rPr lang="en-US" dirty="0" smtClean="0"/>
            </a:br>
            <a:r>
              <a:rPr lang="en-US" dirty="0" smtClean="0"/>
              <a:t>Reading Comprehension and Comprehension Instruction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244145" y="2098472"/>
            <a:ext cx="2245570" cy="4759528"/>
          </a:xfrm>
          <a:prstGeom prst="rect">
            <a:avLst/>
          </a:prstGeom>
          <a:solidFill>
            <a:srgbClr val="EB7D8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51664" y="2098472"/>
            <a:ext cx="3792336" cy="4759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100060"/>
            <a:ext cx="3430735" cy="475794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Reading: </a:t>
            </a:r>
            <a:br>
              <a:rPr lang="en-US" dirty="0" smtClean="0"/>
            </a:br>
            <a:r>
              <a:rPr lang="en-US" dirty="0" smtClean="0"/>
              <a:t>Multiple Perspectives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89715" y="2098472"/>
            <a:ext cx="3745746" cy="2629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Top Down Model </a:t>
            </a:r>
          </a:p>
          <a:p>
            <a:pPr lvl="1"/>
            <a:r>
              <a:rPr lang="en-US" sz="2000" dirty="0" smtClean="0"/>
              <a:t>Whole &gt; Part </a:t>
            </a:r>
          </a:p>
          <a:p>
            <a:pPr lvl="1"/>
            <a:r>
              <a:rPr lang="en-US" sz="2000" dirty="0" smtClean="0"/>
              <a:t>Comprehension </a:t>
            </a:r>
          </a:p>
          <a:p>
            <a:pPr lvl="1"/>
            <a:r>
              <a:rPr lang="en-US" sz="2000" dirty="0" smtClean="0"/>
              <a:t>Focus = READER </a:t>
            </a:r>
          </a:p>
          <a:p>
            <a:pPr lvl="1"/>
            <a:r>
              <a:rPr lang="en-US" sz="2000" dirty="0" smtClean="0"/>
              <a:t>Higher-Level Strategies</a:t>
            </a:r>
          </a:p>
          <a:p>
            <a:pPr lvl="1"/>
            <a:r>
              <a:rPr lang="en-US" sz="2000" dirty="0" smtClean="0"/>
              <a:t>Constructing Meaning</a:t>
            </a:r>
          </a:p>
          <a:p>
            <a:pPr lvl="1"/>
            <a:r>
              <a:rPr lang="en-US" sz="2000" dirty="0" smtClean="0"/>
              <a:t>Social</a:t>
            </a:r>
          </a:p>
          <a:p>
            <a:pPr lvl="1"/>
            <a:r>
              <a:rPr lang="en-US" sz="2000" dirty="0" smtClean="0"/>
              <a:t>Concept Driven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Reading is…. </a:t>
            </a:r>
          </a:p>
          <a:p>
            <a:pPr lvl="1">
              <a:buNone/>
            </a:pPr>
            <a:r>
              <a:rPr lang="en-US" sz="2000" b="1" dirty="0" smtClean="0"/>
              <a:t>THINKING &amp; PERSONAL MEANING MAKING</a:t>
            </a:r>
            <a:endParaRPr lang="en-US" sz="2000" b="1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0" y="2098472"/>
            <a:ext cx="3568785" cy="3285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Bottom-Up Model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 &gt; Whole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Decoding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Phonics, Fluency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Focus = TEXT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Lower-Level Skills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20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Letters and Words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Independent</a:t>
            </a:r>
            <a:r>
              <a:rPr kumimoji="0" lang="en-US" sz="2000" b="0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endParaRPr lang="en-US" sz="2000" baseline="0" noProof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tabLst/>
              <a:defRPr/>
            </a:pPr>
            <a:r>
              <a:rPr lang="en-US" sz="20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Reading is….</a:t>
            </a: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tabLst/>
              <a:defRPr/>
            </a:pPr>
            <a:r>
              <a:rPr kumimoji="0" lang="en-US" sz="2000" b="1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SOUNDING OUT WORDS &amp;</a:t>
            </a:r>
            <a:r>
              <a:rPr kumimoji="0" lang="en-US" sz="2000" b="1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b="1" baseline="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READING</a:t>
            </a:r>
            <a:r>
              <a:rPr lang="en-US" sz="2000" b="1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QUICKLY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760972" y="2554604"/>
            <a:ext cx="3037071" cy="3509499"/>
            <a:chOff x="2899022" y="2554604"/>
            <a:chExt cx="3037071" cy="3509499"/>
          </a:xfrm>
        </p:grpSpPr>
        <p:sp>
          <p:nvSpPr>
            <p:cNvPr id="7" name="Content Placeholder 4"/>
            <p:cNvSpPr txBox="1">
              <a:spLocks/>
            </p:cNvSpPr>
            <p:nvPr/>
          </p:nvSpPr>
          <p:spPr>
            <a:xfrm>
              <a:off x="2899022" y="2554604"/>
              <a:ext cx="3037071" cy="262991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228600" marR="0" lvl="0" indent="-228600" algn="l" defTabSz="914400" rtl="0" eaLnBrk="1" fontAlgn="auto" latinLnBrk="0" hangingPunct="1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>
                  <a:schemeClr val="accent1"/>
                </a:buClr>
                <a:buSzPct val="75000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Interactive Model </a:t>
              </a:r>
            </a:p>
            <a:p>
              <a:pPr marL="685800" lvl="1" indent="-228600" defTabSz="914400">
                <a:spcBef>
                  <a:spcPts val="2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</a:pPr>
              <a:r>
                <a:rPr lang="en-US" sz="20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Text &amp; Reader</a:t>
              </a:r>
            </a:p>
            <a:p>
              <a:pPr marL="685800" lvl="1" indent="-228600" defTabSz="914400">
                <a:spcBef>
                  <a:spcPts val="2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</a:pPr>
              <a:r>
                <a:rPr kumimoji="0" lang="en-US" sz="2000" i="0" u="none" strike="noStrike" kern="1200" cap="none" spc="0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Task</a:t>
              </a:r>
              <a:r>
                <a:rPr kumimoji="0" lang="en-US" sz="2000" i="0" u="none" strike="noStrike" kern="1200" cap="none" spc="0" normalizeH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and Context</a:t>
              </a:r>
              <a:endPara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457200" marR="0" lvl="1" indent="-22860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>
                    <a:lumMod val="60000"/>
                    <a:lumOff val="40000"/>
                  </a:schemeClr>
                </a:buClr>
                <a:buSzPct val="75000"/>
                <a:buFont typeface="Wingdings" pitchFamily="2" charset="2"/>
                <a:buChar char="n"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" name="Picture 8" descr="Screen shot 2011-09-09 at 7.58.55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68785" y="4304936"/>
              <a:ext cx="1920929" cy="1759167"/>
            </a:xfrm>
            <a:prstGeom prst="rect">
              <a:avLst/>
            </a:prstGeom>
          </p:spPr>
        </p:pic>
      </p:grpSp>
      <p:cxnSp>
        <p:nvCxnSpPr>
          <p:cNvPr id="11" name="Straight Arrow Connector 10"/>
          <p:cNvCxnSpPr/>
          <p:nvPr/>
        </p:nvCxnSpPr>
        <p:spPr>
          <a:xfrm>
            <a:off x="0" y="2098472"/>
            <a:ext cx="9144000" cy="1588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489715" y="745510"/>
            <a:ext cx="2256744" cy="85469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Cornett (Your Text’s Author)???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Claudia Cornett’s perspective (informed by research)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5008" y="2370667"/>
            <a:ext cx="5072593" cy="4144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Comprehension First</a:t>
            </a:r>
          </a:p>
          <a:p>
            <a:r>
              <a:rPr lang="en-US" sz="2800" dirty="0" smtClean="0"/>
              <a:t>Inquiry Into Big Ideas</a:t>
            </a:r>
          </a:p>
          <a:p>
            <a:r>
              <a:rPr lang="en-US" sz="2800" dirty="0" smtClean="0"/>
              <a:t>Using Important Questions </a:t>
            </a:r>
          </a:p>
          <a:p>
            <a:r>
              <a:rPr lang="en-US" sz="2800" dirty="0" smtClean="0"/>
              <a:t>The Comprehension Problem Solving Process (CPS) </a:t>
            </a:r>
            <a:endParaRPr lang="en-US" sz="2800" dirty="0"/>
          </a:p>
        </p:txBody>
      </p:sp>
      <p:pic>
        <p:nvPicPr>
          <p:cNvPr id="4" name="Picture 3" descr="Screen shot 2011-09-07 at 8.09.0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73" y="2607733"/>
            <a:ext cx="2786593" cy="3405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155" y="230094"/>
            <a:ext cx="7556313" cy="1116106"/>
          </a:xfrm>
        </p:spPr>
        <p:txBody>
          <a:bodyPr/>
          <a:lstStyle/>
          <a:p>
            <a:r>
              <a:rPr lang="en-US" b="1" dirty="0" smtClean="0"/>
              <a:t>Why Comprehension First?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864994" cy="4144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No Child Left Behind – Five Components (Reading First) </a:t>
            </a:r>
          </a:p>
          <a:p>
            <a:pPr lvl="1"/>
            <a:r>
              <a:rPr lang="en-US" sz="2800" dirty="0" smtClean="0"/>
              <a:t> Phonemic Awareness</a:t>
            </a:r>
          </a:p>
          <a:p>
            <a:pPr lvl="1"/>
            <a:r>
              <a:rPr lang="en-US" sz="2800" dirty="0" smtClean="0"/>
              <a:t> Phonics</a:t>
            </a:r>
          </a:p>
          <a:p>
            <a:pPr lvl="1"/>
            <a:r>
              <a:rPr lang="en-US" sz="2800" dirty="0" smtClean="0"/>
              <a:t> Fluency</a:t>
            </a:r>
          </a:p>
          <a:p>
            <a:pPr lvl="1"/>
            <a:r>
              <a:rPr lang="en-US" sz="2800" dirty="0" smtClean="0"/>
              <a:t> Vocabulary </a:t>
            </a:r>
          </a:p>
          <a:p>
            <a:pPr lvl="1"/>
            <a:r>
              <a:rPr lang="en-US" sz="2800" dirty="0" smtClean="0"/>
              <a:t> READING COMPREHENSION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693655" y="2949307"/>
            <a:ext cx="3669813" cy="2246769"/>
            <a:chOff x="4693655" y="2949307"/>
            <a:chExt cx="3669813" cy="2246769"/>
          </a:xfrm>
        </p:grpSpPr>
        <p:sp>
          <p:nvSpPr>
            <p:cNvPr id="4" name="TextBox 3"/>
            <p:cNvSpPr txBox="1"/>
            <p:nvPr/>
          </p:nvSpPr>
          <p:spPr>
            <a:xfrm>
              <a:off x="6248402" y="2949307"/>
              <a:ext cx="2115066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Means to comprehension– NOT means to a curricular end which was the downfall of Reading First </a:t>
              </a:r>
              <a:endParaRPr lang="en-US" sz="2000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693655" y="3098800"/>
              <a:ext cx="704843" cy="1939786"/>
              <a:chOff x="4693655" y="3098800"/>
              <a:chExt cx="704843" cy="1939786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4693655" y="3098800"/>
                <a:ext cx="704049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4429002" y="4069090"/>
                <a:ext cx="1937404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10800000">
                <a:off x="4693656" y="5037792"/>
                <a:ext cx="703255" cy="79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Arrow Connector 12"/>
            <p:cNvCxnSpPr/>
            <p:nvPr/>
          </p:nvCxnSpPr>
          <p:spPr>
            <a:xfrm rot="10800000">
              <a:off x="5398499" y="4072693"/>
              <a:ext cx="849903" cy="1588"/>
            </a:xfrm>
            <a:prstGeom prst="straightConnector1">
              <a:avLst/>
            </a:prstGeom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288" y="254000"/>
            <a:ext cx="5715579" cy="1116106"/>
          </a:xfrm>
        </p:spPr>
        <p:txBody>
          <a:bodyPr/>
          <a:lstStyle/>
          <a:p>
            <a:pPr algn="ctr"/>
            <a:r>
              <a:rPr lang="en-US" dirty="0" smtClean="0"/>
              <a:t>Why Aren’t the Reading </a:t>
            </a:r>
            <a:br>
              <a:rPr lang="en-US" dirty="0" smtClean="0"/>
            </a:br>
            <a:r>
              <a:rPr lang="en-US" dirty="0" smtClean="0"/>
              <a:t>Components Equal?  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4441078" y="1913452"/>
            <a:ext cx="4293658" cy="4696865"/>
            <a:chOff x="498475" y="2032000"/>
            <a:chExt cx="4293658" cy="4696865"/>
          </a:xfrm>
        </p:grpSpPr>
        <p:sp>
          <p:nvSpPr>
            <p:cNvPr id="4" name="Rectangle 3"/>
            <p:cNvSpPr/>
            <p:nvPr/>
          </p:nvSpPr>
          <p:spPr>
            <a:xfrm>
              <a:off x="498475" y="2032000"/>
              <a:ext cx="4293658" cy="668204"/>
            </a:xfrm>
            <a:prstGeom prst="rect">
              <a:avLst/>
            </a:prstGeom>
            <a:solidFill>
              <a:srgbClr val="330F4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58906" y="2119829"/>
              <a:ext cx="3158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COMPREHENSION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2048" y="2675469"/>
              <a:ext cx="456059" cy="4004193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endParaRPr lang="en-US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W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b="1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b="1" dirty="0">
                  <a:solidFill>
                    <a:srgbClr val="FFFFFF"/>
                  </a:solidFill>
                </a:rPr>
                <a:t>E</a:t>
              </a:r>
              <a:endParaRPr lang="en-US" b="1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67261" y="2502925"/>
              <a:ext cx="456059" cy="4185762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sz="2400" b="1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S</a:t>
              </a:r>
              <a:br>
                <a:rPr lang="en-US" sz="2400" b="1" dirty="0" smtClean="0">
                  <a:solidFill>
                    <a:srgbClr val="FFFFFF"/>
                  </a:solidFill>
                </a:rPr>
              </a:br>
              <a:r>
                <a:rPr lang="en-US" sz="2000" dirty="0" smtClean="0"/>
                <a:t/>
              </a:r>
              <a:br>
                <a:rPr lang="en-US" sz="2000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endParaRPr lang="en-US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55438" y="2658546"/>
              <a:ext cx="456059" cy="4062651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V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B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Y</a:t>
              </a:r>
              <a:endParaRPr lang="en-US" sz="2400" b="1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85248" y="2573881"/>
              <a:ext cx="456059" cy="4154984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F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sz="2400" b="1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sz="2400" dirty="0" smtClean="0"/>
            </a:p>
            <a:p>
              <a:pPr algn="ctr"/>
              <a:endParaRPr lang="en-US" dirty="0" smtClean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98474" y="2100282"/>
            <a:ext cx="3208331" cy="3987251"/>
            <a:chOff x="5578927" y="2327678"/>
            <a:chExt cx="3208331" cy="3987251"/>
          </a:xfrm>
        </p:grpSpPr>
        <p:sp>
          <p:nvSpPr>
            <p:cNvPr id="15" name="TextBox 14"/>
            <p:cNvSpPr txBox="1"/>
            <p:nvPr/>
          </p:nvSpPr>
          <p:spPr>
            <a:xfrm>
              <a:off x="5578927" y="2336807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W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E</a:t>
              </a:r>
              <a:endParaRPr lang="en-US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62915" y="2336807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S</a:t>
              </a:r>
              <a:br>
                <a:rPr lang="en-US" dirty="0" smtClean="0">
                  <a:solidFill>
                    <a:srgbClr val="FFFFFF"/>
                  </a:solidFill>
                </a:rPr>
              </a:b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/>
              </a:r>
              <a:br>
                <a:rPr lang="en-US" dirty="0" smtClean="0"/>
              </a:br>
              <a:endParaRPr lang="en-US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59569" y="2327678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V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B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A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66460" y="2344611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F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L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U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N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Y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331199" y="2327678"/>
              <a:ext cx="456059" cy="3970318"/>
            </a:xfrm>
            <a:prstGeom prst="rect">
              <a:avLst/>
            </a:prstGeom>
            <a:solidFill>
              <a:srgbClr val="330F42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C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M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P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R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H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E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N</a:t>
              </a:r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S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I</a:t>
              </a:r>
            </a:p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O</a:t>
              </a:r>
            </a:p>
            <a:p>
              <a:pPr algn="ctr"/>
              <a:r>
                <a:rPr lang="en-US" dirty="0">
                  <a:solidFill>
                    <a:srgbClr val="FFFFFF"/>
                  </a:solidFill>
                </a:rPr>
                <a:t>N</a:t>
              </a:r>
              <a:endParaRPr lang="en-US" dirty="0" smtClean="0">
                <a:solidFill>
                  <a:srgbClr val="FFFFFF"/>
                </a:solidFill>
              </a:endParaRPr>
            </a:p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1" name="&quot;No&quot; Symbol 20"/>
          <p:cNvSpPr/>
          <p:nvPr/>
        </p:nvSpPr>
        <p:spPr>
          <a:xfrm>
            <a:off x="498474" y="2438400"/>
            <a:ext cx="3423963" cy="3208867"/>
          </a:xfrm>
          <a:prstGeom prst="noSmoking">
            <a:avLst/>
          </a:prstGeom>
          <a:solidFill>
            <a:srgbClr val="FF0000"/>
          </a:solidFill>
          <a:ln w="63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3" y="237067"/>
            <a:ext cx="7556313" cy="1116106"/>
          </a:xfrm>
        </p:spPr>
        <p:txBody>
          <a:bodyPr/>
          <a:lstStyle/>
          <a:p>
            <a:r>
              <a:rPr lang="en-US" dirty="0" smtClean="0"/>
              <a:t>Research: Reading Comprehension Achievement in the U.S. </a:t>
            </a:r>
            <a:r>
              <a:rPr lang="en-US" sz="2800" dirty="0" smtClean="0"/>
              <a:t>(page 13)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28803"/>
            <a:ext cx="8289926" cy="4775197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 smtClean="0"/>
              <a:t>Reality</a:t>
            </a:r>
            <a:r>
              <a:rPr lang="en-US" sz="2800" dirty="0" smtClean="0"/>
              <a:t>: Reading comprehension scores are inadequate and flat </a:t>
            </a:r>
          </a:p>
          <a:p>
            <a:pPr lvl="1"/>
            <a:r>
              <a:rPr lang="en-US" sz="2400" dirty="0" smtClean="0"/>
              <a:t>Putting five pieces together does not make a whole</a:t>
            </a:r>
          </a:p>
          <a:p>
            <a:pPr lvl="1"/>
            <a:r>
              <a:rPr lang="en-US" sz="2400" dirty="0" smtClean="0"/>
              <a:t>We might be “winning the battle but not the war” </a:t>
            </a:r>
          </a:p>
          <a:p>
            <a:r>
              <a:rPr lang="en-US" sz="2600" dirty="0" smtClean="0"/>
              <a:t>Internationally, Americans rank close to the bottom </a:t>
            </a:r>
          </a:p>
          <a:p>
            <a:r>
              <a:rPr lang="en-US" sz="2600" dirty="0" smtClean="0"/>
              <a:t>Large gaps in performance among different ethnic groups</a:t>
            </a:r>
          </a:p>
          <a:p>
            <a:r>
              <a:rPr lang="en-US" sz="2600" dirty="0" smtClean="0"/>
              <a:t>As poverty increases, achievement decreases</a:t>
            </a:r>
          </a:p>
          <a:p>
            <a:r>
              <a:rPr lang="en-US" sz="2600" dirty="0" smtClean="0"/>
              <a:t>The “mother factor” (Guthrie, 2004) (high level of education)</a:t>
            </a:r>
          </a:p>
          <a:p>
            <a:r>
              <a:rPr lang="en-US" sz="2600" dirty="0" smtClean="0"/>
              <a:t>Which reading factors can educators address and how?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514" y="254761"/>
            <a:ext cx="7556313" cy="1116106"/>
          </a:xfrm>
        </p:spPr>
        <p:txBody>
          <a:bodyPr/>
          <a:lstStyle/>
          <a:p>
            <a:r>
              <a:rPr lang="en-US" dirty="0" smtClean="0"/>
              <a:t>Five Factors of Comprehension &gt; Opportunities to DIFFERENTIATE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Learner</a:t>
            </a:r>
            <a:r>
              <a:rPr lang="en-US" sz="3600" u="sng" dirty="0" smtClean="0"/>
              <a:t> </a:t>
            </a:r>
            <a:r>
              <a:rPr lang="en-US" sz="3600" dirty="0" smtClean="0"/>
              <a:t>characteristics (</a:t>
            </a:r>
            <a:r>
              <a:rPr lang="en-US" sz="3600" dirty="0" err="1" smtClean="0"/>
              <a:t>p</a:t>
            </a:r>
            <a:r>
              <a:rPr lang="en-US" sz="3600" dirty="0" smtClean="0"/>
              <a:t>. 18)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Text </a:t>
            </a:r>
            <a:r>
              <a:rPr lang="en-US" sz="3600" dirty="0" smtClean="0"/>
              <a:t>characteristics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Task </a:t>
            </a:r>
            <a:r>
              <a:rPr lang="en-US" sz="3600" dirty="0" smtClean="0"/>
              <a:t>(How is comprehension defined?)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Teacher</a:t>
            </a:r>
            <a:r>
              <a:rPr lang="en-US" sz="3600" dirty="0" smtClean="0"/>
              <a:t>/Teaching Practices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b="1" u="sng" dirty="0" smtClean="0"/>
              <a:t>Context </a:t>
            </a:r>
            <a:r>
              <a:rPr lang="en-US" sz="3600" dirty="0" smtClean="0"/>
              <a:t>(where, when, with whom text is used) 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3769</TotalTime>
  <Words>1566</Words>
  <Application>Microsoft Macintosh PowerPoint</Application>
  <PresentationFormat>On-screen Show (4:3)</PresentationFormat>
  <Paragraphs>379</Paragraphs>
  <Slides>21</Slides>
  <Notes>11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Advantage</vt:lpstr>
      <vt:lpstr>Slide 1</vt:lpstr>
      <vt:lpstr>Objectives</vt:lpstr>
      <vt:lpstr>Our Class Wordle on Defining  Reading Comprehension and Comprehension Instruction</vt:lpstr>
      <vt:lpstr>Defining Reading:  Multiple Perspectives</vt:lpstr>
      <vt:lpstr>Claudia Cornett’s perspective (informed by research) is…</vt:lpstr>
      <vt:lpstr>Why Comprehension First? </vt:lpstr>
      <vt:lpstr>Why Aren’t the Reading  Components Equal?  </vt:lpstr>
      <vt:lpstr>Research: Reading Comprehension Achievement in the U.S. (page 13)</vt:lpstr>
      <vt:lpstr>Five Factors of Comprehension &gt; Opportunities to DIFFERENTIATE </vt:lpstr>
      <vt:lpstr>A broader interpretation of core components of comprehension is needed to address the problem</vt:lpstr>
      <vt:lpstr>Big Ideas about Best Practices… (in Chapter 2)</vt:lpstr>
      <vt:lpstr>Noticing Good Teaching: Comprehension Problem Solving Emma (p. 29-32) </vt:lpstr>
      <vt:lpstr>Homework: Book Activity 1 Inferring </vt:lpstr>
      <vt:lpstr>Big Ideas about Best Practices… (in Chapter 2)</vt:lpstr>
      <vt:lpstr>BEFORE Reading Strategies  </vt:lpstr>
      <vt:lpstr>DURING Reading Strategies  (or listening or viewing) </vt:lpstr>
      <vt:lpstr>Key Reading Strategies M+MDAAVISS</vt:lpstr>
      <vt:lpstr>AFTER Reading Strategies  </vt:lpstr>
      <vt:lpstr>Seeing the Strategies in Action:  The Princess and The Bowling Ball </vt:lpstr>
      <vt:lpstr>The Princess and The Bowling Ball (Tell what you are thinking as you listen/read along)</vt:lpstr>
      <vt:lpstr>Homework: Book Activity 1 Inferring </vt:lpstr>
    </vt:vector>
  </TitlesOfParts>
  <Company>University of Rhode Island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Coiro</dc:creator>
  <cp:lastModifiedBy>Julie Coiro</cp:lastModifiedBy>
  <cp:revision>127</cp:revision>
  <cp:lastPrinted>2011-09-13T19:00:50Z</cp:lastPrinted>
  <dcterms:created xsi:type="dcterms:W3CDTF">2012-09-10T19:06:02Z</dcterms:created>
  <dcterms:modified xsi:type="dcterms:W3CDTF">2012-09-10T20:50:43Z</dcterms:modified>
</cp:coreProperties>
</file>